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3"/>
  </p:notesMasterIdLst>
  <p:sldIdLst>
    <p:sldId id="256" r:id="rId2"/>
    <p:sldId id="257" r:id="rId3"/>
    <p:sldId id="258" r:id="rId4"/>
    <p:sldId id="259" r:id="rId5"/>
    <p:sldId id="260" r:id="rId6"/>
    <p:sldId id="264" r:id="rId7"/>
    <p:sldId id="265" r:id="rId8"/>
    <p:sldId id="266"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589"/>
    <p:restoredTop sz="76364"/>
  </p:normalViewPr>
  <p:slideViewPr>
    <p:cSldViewPr snapToGrid="0" snapToObjects="1">
      <p:cViewPr varScale="1">
        <p:scale>
          <a:sx n="47" d="100"/>
          <a:sy n="47" d="100"/>
        </p:scale>
        <p:origin x="2232" y="184"/>
      </p:cViewPr>
      <p:guideLst/>
    </p:cSldViewPr>
  </p:slideViewPr>
  <p:notesTextViewPr>
    <p:cViewPr>
      <p:scale>
        <a:sx n="1" d="1"/>
        <a:sy n="1" d="1"/>
      </p:scale>
      <p:origin x="0" y="0"/>
    </p:cViewPr>
  </p:notesTextViewPr>
  <p:notesViewPr>
    <p:cSldViewPr snapToGrid="0" snapToObjects="1">
      <p:cViewPr varScale="1">
        <p:scale>
          <a:sx n="48" d="100"/>
          <a:sy n="48" d="100"/>
        </p:scale>
        <p:origin x="3208" y="200"/>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121B10-2C77-CE4E-A445-D6FD7DCAFF7C}" type="datetimeFigureOut">
              <a:rPr lang="en-US" smtClean="0"/>
              <a:t>3/3/16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606C04-B74F-8649-9A78-528E38F72C3C}" type="slidenum">
              <a:rPr lang="en-US" smtClean="0"/>
              <a:t>‹#›</a:t>
            </a:fld>
            <a:endParaRPr lang="en-US"/>
          </a:p>
        </p:txBody>
      </p:sp>
    </p:spTree>
    <p:extLst>
      <p:ext uri="{BB962C8B-B14F-4D97-AF65-F5344CB8AC3E}">
        <p14:creationId xmlns:p14="http://schemas.microsoft.com/office/powerpoint/2010/main" val="6756570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LACK OF TRAINING, MENTORING, </a:t>
            </a:r>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AND LEADERSHIP OPPORTUNITIES</a:t>
            </a:r>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Opportunities for women to lead and progress</a:t>
            </a:r>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are still limited in most countries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606C04-B74F-8649-9A78-528E38F72C3C}" type="slidenum">
              <a:rPr lang="en-US" smtClean="0"/>
              <a:t>1</a:t>
            </a:fld>
            <a:endParaRPr lang="en-US"/>
          </a:p>
        </p:txBody>
      </p:sp>
    </p:spTree>
    <p:extLst>
      <p:ext uri="{BB962C8B-B14F-4D97-AF65-F5344CB8AC3E}">
        <p14:creationId xmlns:p14="http://schemas.microsoft.com/office/powerpoint/2010/main" val="20214766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MINISTRY POSSIBILITIES</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Adult literacy and learning classes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Communication skills seminars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Career development workshops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Developing positive assertiveness seminars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Spiritual gifts workshops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Personal development and purpose classes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i="1" kern="1200" dirty="0" smtClean="0">
                <a:solidFill>
                  <a:schemeClr val="tx1"/>
                </a:solidFill>
                <a:effectLst/>
                <a:latin typeface="+mn-lt"/>
                <a:ea typeface="+mn-ea"/>
                <a:cs typeface="+mn-cs"/>
              </a:rPr>
              <a:t>Leadership Certification</a:t>
            </a:r>
            <a:r>
              <a:rPr lang="en-GB" sz="1200" kern="1200" dirty="0" smtClean="0">
                <a:solidFill>
                  <a:schemeClr val="tx1"/>
                </a:solidFill>
                <a:effectLst/>
                <a:latin typeface="+mn-lt"/>
                <a:ea typeface="+mn-ea"/>
                <a:cs typeface="+mn-cs"/>
              </a:rPr>
              <a:t> training developed by the General Conference Women’s Ministries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Leadership development programs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Leadership training for women</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Life planning seminars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Personal development classes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Scholarship Our Sisters (SOS) Sponsorship</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606C04-B74F-8649-9A78-528E38F72C3C}" type="slidenum">
              <a:rPr lang="en-US" smtClean="0"/>
              <a:t>10</a:t>
            </a:fld>
            <a:endParaRPr lang="en-US"/>
          </a:p>
        </p:txBody>
      </p:sp>
    </p:spTree>
    <p:extLst>
      <p:ext uri="{BB962C8B-B14F-4D97-AF65-F5344CB8AC3E}">
        <p14:creationId xmlns:p14="http://schemas.microsoft.com/office/powerpoint/2010/main" val="20383238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THE BENEFITS</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“In a knowledge of God all true knowledge and real development have their source. Wherever we turn, in the physical, the mental, or the spiritual realm; in whatever we behold, apart from the blight of sin, this knowledge is revealed…. In this communion is found the highest education” </a:t>
            </a:r>
            <a:r>
              <a:rPr lang="en-GB" sz="1200" kern="1200" dirty="0" smtClean="0">
                <a:solidFill>
                  <a:schemeClr val="tx1"/>
                </a:solidFill>
                <a:effectLst/>
                <a:latin typeface="+mn-lt"/>
                <a:ea typeface="+mn-ea"/>
                <a:cs typeface="+mn-cs"/>
              </a:rPr>
              <a:t>(E. G. White, </a:t>
            </a:r>
            <a:r>
              <a:rPr lang="en-GB" sz="1200" i="1" kern="1200" dirty="0" smtClean="0">
                <a:solidFill>
                  <a:schemeClr val="tx1"/>
                </a:solidFill>
                <a:effectLst/>
                <a:latin typeface="+mn-lt"/>
                <a:ea typeface="+mn-ea"/>
                <a:cs typeface="+mn-cs"/>
              </a:rPr>
              <a:t>Education</a:t>
            </a:r>
            <a:r>
              <a:rPr lang="en-GB" sz="1200" kern="1200" dirty="0" smtClean="0">
                <a:solidFill>
                  <a:schemeClr val="tx1"/>
                </a:solidFill>
                <a:effectLst/>
                <a:latin typeface="+mn-lt"/>
                <a:ea typeface="+mn-ea"/>
                <a:cs typeface="+mn-cs"/>
              </a:rPr>
              <a:t>, p. 14).</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606C04-B74F-8649-9A78-528E38F72C3C}" type="slidenum">
              <a:rPr lang="en-US" smtClean="0"/>
              <a:t>11</a:t>
            </a:fld>
            <a:endParaRPr lang="en-US"/>
          </a:p>
        </p:txBody>
      </p:sp>
    </p:spTree>
    <p:extLst>
      <p:ext uri="{BB962C8B-B14F-4D97-AF65-F5344CB8AC3E}">
        <p14:creationId xmlns:p14="http://schemas.microsoft.com/office/powerpoint/2010/main" val="12820862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THE CHALLENGE</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Despite societal development, equality advancements, and improved working rights, opportunities for women to lead and progress are still limited in most countries.</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Major obstacles women face in countries in the grip of poverty are limited educational opportunities and lack of training. Additionally, hindrances such as the exclusion of many women from primary, secondary and higher education, poor access to health and social services, and underrepresentation in the work force further marginalize women. This severely limits their ability to develop the skills they need to advance in life. </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606C04-B74F-8649-9A78-528E38F72C3C}" type="slidenum">
              <a:rPr lang="en-US" smtClean="0"/>
              <a:t>2</a:t>
            </a:fld>
            <a:endParaRPr lang="en-US"/>
          </a:p>
        </p:txBody>
      </p:sp>
    </p:spTree>
    <p:extLst>
      <p:ext uri="{BB962C8B-B14F-4D97-AF65-F5344CB8AC3E}">
        <p14:creationId xmlns:p14="http://schemas.microsoft.com/office/powerpoint/2010/main" val="17666601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BARRIERS</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b="1" i="1" kern="1200" dirty="0" smtClean="0">
                <a:solidFill>
                  <a:schemeClr val="tx1"/>
                </a:solidFill>
                <a:effectLst/>
                <a:latin typeface="+mn-lt"/>
                <a:ea typeface="+mn-ea"/>
                <a:cs typeface="+mn-cs"/>
              </a:rPr>
              <a:t>Primary education barriers</a:t>
            </a:r>
            <a:r>
              <a:rPr lang="en-GB" sz="1200" kern="1200" dirty="0" smtClean="0">
                <a:solidFill>
                  <a:schemeClr val="tx1"/>
                </a:solidFill>
                <a:effectLst/>
                <a:latin typeface="+mn-lt"/>
                <a:ea typeface="+mn-ea"/>
                <a:cs typeface="+mn-cs"/>
              </a:rPr>
              <a:t> – In 2010, more than 72 million children were out of school, 54 percent of them girls.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b="1" kern="1200" dirty="0" smtClean="0">
                <a:solidFill>
                  <a:schemeClr val="tx1"/>
                </a:solidFill>
                <a:effectLst/>
                <a:latin typeface="+mn-lt"/>
                <a:ea typeface="+mn-ea"/>
                <a:cs typeface="+mn-cs"/>
              </a:rPr>
              <a:t>Gender disparities</a:t>
            </a:r>
            <a:r>
              <a:rPr lang="en-GB" sz="1200" kern="1200" dirty="0" smtClean="0">
                <a:solidFill>
                  <a:schemeClr val="tx1"/>
                </a:solidFill>
                <a:effectLst/>
                <a:latin typeface="+mn-lt"/>
                <a:ea typeface="+mn-ea"/>
                <a:cs typeface="+mn-cs"/>
              </a:rPr>
              <a:t> </a:t>
            </a:r>
            <a:r>
              <a:rPr lang="en-GB" sz="1200" b="1" i="1" kern="1200" dirty="0" smtClean="0">
                <a:solidFill>
                  <a:schemeClr val="tx1"/>
                </a:solidFill>
                <a:effectLst/>
                <a:latin typeface="+mn-lt"/>
                <a:ea typeface="+mn-ea"/>
                <a:cs typeface="+mn-cs"/>
              </a:rPr>
              <a:t>in adult literacy</a:t>
            </a:r>
            <a:r>
              <a:rPr lang="en-GB" sz="1200" i="1" kern="1200" dirty="0" smtClean="0">
                <a:solidFill>
                  <a:schemeClr val="tx1"/>
                </a:solidFill>
                <a:effectLst/>
                <a:latin typeface="+mn-lt"/>
                <a:ea typeface="+mn-ea"/>
                <a:cs typeface="+mn-cs"/>
              </a:rPr>
              <a:t> </a:t>
            </a:r>
            <a:r>
              <a:rPr lang="en-GB" sz="1200" b="1" i="1" kern="1200" dirty="0" smtClean="0">
                <a:solidFill>
                  <a:schemeClr val="tx1"/>
                </a:solidFill>
                <a:effectLst/>
                <a:latin typeface="+mn-lt"/>
                <a:ea typeface="+mn-ea"/>
                <a:cs typeface="+mn-cs"/>
              </a:rPr>
              <a:t>rates</a:t>
            </a:r>
            <a:r>
              <a:rPr lang="en-GB" sz="1200" b="1" kern="1200" dirty="0" smtClean="0">
                <a:solidFill>
                  <a:schemeClr val="tx1"/>
                </a:solidFill>
                <a:effectLst/>
                <a:latin typeface="+mn-lt"/>
                <a:ea typeface="+mn-ea"/>
                <a:cs typeface="+mn-cs"/>
              </a:rPr>
              <a:t> </a:t>
            </a:r>
            <a:r>
              <a:rPr lang="en-GB" sz="1200" kern="1200" dirty="0" smtClean="0">
                <a:solidFill>
                  <a:schemeClr val="tx1"/>
                </a:solidFill>
                <a:effectLst/>
                <a:latin typeface="+mn-lt"/>
                <a:ea typeface="+mn-ea"/>
                <a:cs typeface="+mn-cs"/>
              </a:rPr>
              <a:t>remain wide in most regions of the world.</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b="1" kern="1200" dirty="0" smtClean="0">
                <a:solidFill>
                  <a:schemeClr val="tx1"/>
                </a:solidFill>
                <a:effectLst/>
                <a:latin typeface="+mn-lt"/>
                <a:ea typeface="+mn-ea"/>
                <a:cs typeface="+mn-cs"/>
              </a:rPr>
              <a:t>Gender differences in tertiary participation</a:t>
            </a:r>
            <a:r>
              <a:rPr lang="en-GB" sz="1200" kern="1200" dirty="0" smtClean="0">
                <a:solidFill>
                  <a:schemeClr val="tx1"/>
                </a:solidFill>
                <a:effectLst/>
                <a:latin typeface="+mn-lt"/>
                <a:ea typeface="+mn-ea"/>
                <a:cs typeface="+mn-cs"/>
              </a:rPr>
              <a:t> are apparent throughout the world. While women predominate in the fields of education, health and welfare, social sciences, humanities and art, they remain severely underrepresented in the fields of science and engineering.  </a:t>
            </a:r>
          </a:p>
          <a:p>
            <a:pPr marL="0" lvl="0" indent="0">
              <a:buFont typeface="Arial" charset="0"/>
              <a:buNone/>
            </a:pPr>
            <a:r>
              <a:rPr lang="en-GB" sz="1200" kern="1200" dirty="0" smtClean="0">
                <a:solidFill>
                  <a:schemeClr val="tx1"/>
                </a:solidFill>
                <a:effectLst/>
                <a:latin typeface="+mn-lt"/>
                <a:ea typeface="+mn-ea"/>
                <a:cs typeface="+mn-cs"/>
              </a:rPr>
              <a:t>(United Nations, </a:t>
            </a:r>
            <a:r>
              <a:rPr lang="en-GB" sz="1200" i="1" kern="1200" dirty="0" smtClean="0">
                <a:solidFill>
                  <a:schemeClr val="tx1"/>
                </a:solidFill>
                <a:effectLst/>
                <a:latin typeface="+mn-lt"/>
                <a:ea typeface="+mn-ea"/>
                <a:cs typeface="+mn-cs"/>
              </a:rPr>
              <a:t>The World’s Women 2010: Trends and Statistics</a:t>
            </a:r>
            <a:r>
              <a:rPr lang="en-GB" sz="1200" kern="1200" dirty="0" smtClean="0">
                <a:solidFill>
                  <a:schemeClr val="tx1"/>
                </a:solidFill>
                <a:effectLst/>
                <a:latin typeface="+mn-lt"/>
                <a:ea typeface="+mn-ea"/>
                <a:cs typeface="+mn-cs"/>
              </a:rPr>
              <a:t>, published 2014.)</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606C04-B74F-8649-9A78-528E38F72C3C}" type="slidenum">
              <a:rPr lang="en-US" smtClean="0"/>
              <a:t>3</a:t>
            </a:fld>
            <a:endParaRPr lang="en-US"/>
          </a:p>
        </p:txBody>
      </p:sp>
    </p:spTree>
    <p:extLst>
      <p:ext uri="{BB962C8B-B14F-4D97-AF65-F5344CB8AC3E}">
        <p14:creationId xmlns:p14="http://schemas.microsoft.com/office/powerpoint/2010/main" val="3252981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THE OPPORTUNITY</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“Our ideas of education take too narrow and too low a range. There is need of a broader scope, a higher aim. True education means more than the </a:t>
            </a:r>
            <a:r>
              <a:rPr lang="en-GB" sz="1200" i="1" kern="1200" dirty="0" err="1" smtClean="0">
                <a:solidFill>
                  <a:schemeClr val="tx1"/>
                </a:solidFill>
                <a:effectLst/>
                <a:latin typeface="+mn-lt"/>
                <a:ea typeface="+mn-ea"/>
                <a:cs typeface="+mn-cs"/>
              </a:rPr>
              <a:t>pursual</a:t>
            </a:r>
            <a:r>
              <a:rPr lang="en-GB" sz="1200" i="1" kern="1200" dirty="0" smtClean="0">
                <a:solidFill>
                  <a:schemeClr val="tx1"/>
                </a:solidFill>
                <a:effectLst/>
                <a:latin typeface="+mn-lt"/>
                <a:ea typeface="+mn-ea"/>
                <a:cs typeface="+mn-cs"/>
              </a:rPr>
              <a:t> of a certain course of study. It means more than a preparation for the life that now is. It has to do with the whole being, and with the whole period of existence possible to man. It is the harmonious development of the physical, the mental, and the spiritual powers. It prepares the student for the joy of service in this world and for the higher joy of wider service in the world to come” </a:t>
            </a:r>
            <a:r>
              <a:rPr lang="en-GB" sz="1200" kern="1200" dirty="0" smtClean="0">
                <a:solidFill>
                  <a:schemeClr val="tx1"/>
                </a:solidFill>
                <a:effectLst/>
                <a:latin typeface="+mn-lt"/>
                <a:ea typeface="+mn-ea"/>
                <a:cs typeface="+mn-cs"/>
              </a:rPr>
              <a:t>(E. G. White, </a:t>
            </a:r>
            <a:r>
              <a:rPr lang="en-GB" sz="1200" i="1" kern="1200" dirty="0" smtClean="0">
                <a:solidFill>
                  <a:schemeClr val="tx1"/>
                </a:solidFill>
                <a:effectLst/>
                <a:latin typeface="+mn-lt"/>
                <a:ea typeface="+mn-ea"/>
                <a:cs typeface="+mn-cs"/>
              </a:rPr>
              <a:t>Education</a:t>
            </a:r>
            <a:r>
              <a:rPr lang="en-GB" sz="1200" kern="1200" dirty="0" smtClean="0">
                <a:solidFill>
                  <a:schemeClr val="tx1"/>
                </a:solidFill>
                <a:effectLst/>
                <a:latin typeface="+mn-lt"/>
                <a:ea typeface="+mn-ea"/>
                <a:cs typeface="+mn-cs"/>
              </a:rPr>
              <a:t>, p. 13).</a:t>
            </a:r>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In Women’s Ministries, we hold each woman in high esteem and seek to recognize and affirm her individual needs and gifts.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To be on the cutting edge, a leader must be involved in continuing education and training.</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Our women must keep up-to-date on new leadership trends and new ways of ministering effectively to others in a way that is relevant to their specific circumstances.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Realizing the need to support and assist the development and advancement of women, the General Conference Women’s Ministries department continues to develop material to train women for positions of leadership.</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It is important that women, especially leaders, be involved in mentoring and serving not only as mentor but also as mentee. This ensures that each individual is not only receiving but also giving.</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606C04-B74F-8649-9A78-528E38F72C3C}" type="slidenum">
              <a:rPr lang="en-US" smtClean="0"/>
              <a:t>4</a:t>
            </a:fld>
            <a:endParaRPr lang="en-US"/>
          </a:p>
        </p:txBody>
      </p:sp>
    </p:spTree>
    <p:extLst>
      <p:ext uri="{BB962C8B-B14F-4D97-AF65-F5344CB8AC3E}">
        <p14:creationId xmlns:p14="http://schemas.microsoft.com/office/powerpoint/2010/main" val="13885288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RESOURCES</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Leadership Certification </a:t>
            </a:r>
            <a:r>
              <a:rPr lang="en-GB" sz="1200" kern="1200" dirty="0" smtClean="0">
                <a:solidFill>
                  <a:schemeClr val="tx1"/>
                </a:solidFill>
                <a:effectLst/>
                <a:latin typeface="+mn-lt"/>
                <a:ea typeface="+mn-ea"/>
                <a:cs typeface="+mn-cs"/>
              </a:rPr>
              <a:t>training is a comprehensive program developed by the General Conference Women’s Ministries department. It is designed to equip women for leadership positions in the church. The program has four levels and includes 64 seminars, with PowerPoints and participant hand outs. We are grateful to God for the positive outcomes and evaluations from this program and thankful for the many women across the world who have benefited from it as they minister in their churches and community.</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606C04-B74F-8649-9A78-528E38F72C3C}" type="slidenum">
              <a:rPr lang="en-US" smtClean="0"/>
              <a:t>5</a:t>
            </a:fld>
            <a:endParaRPr lang="en-US"/>
          </a:p>
        </p:txBody>
      </p:sp>
    </p:spTree>
    <p:extLst>
      <p:ext uri="{BB962C8B-B14F-4D97-AF65-F5344CB8AC3E}">
        <p14:creationId xmlns:p14="http://schemas.microsoft.com/office/powerpoint/2010/main" val="3206527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GOD’S REQUEST</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“Christ discerned the possibilities in every human being. He was not turned aside by an unpromising exterior or by </a:t>
            </a:r>
            <a:r>
              <a:rPr lang="en-GB" sz="1200" i="1" kern="1200" dirty="0" err="1" smtClean="0">
                <a:solidFill>
                  <a:schemeClr val="tx1"/>
                </a:solidFill>
                <a:effectLst/>
                <a:latin typeface="+mn-lt"/>
                <a:ea typeface="+mn-ea"/>
                <a:cs typeface="+mn-cs"/>
              </a:rPr>
              <a:t>unfavorable</a:t>
            </a:r>
            <a:r>
              <a:rPr lang="en-GB" sz="1200" i="1" kern="1200" dirty="0" smtClean="0">
                <a:solidFill>
                  <a:schemeClr val="tx1"/>
                </a:solidFill>
                <a:effectLst/>
                <a:latin typeface="+mn-lt"/>
                <a:ea typeface="+mn-ea"/>
                <a:cs typeface="+mn-cs"/>
              </a:rPr>
              <a:t> surroundings…. The same personal interest, the same attention to individual development, are needed in educational work today” </a:t>
            </a:r>
            <a:r>
              <a:rPr lang="en-GB" sz="1200" kern="1200" dirty="0" smtClean="0">
                <a:solidFill>
                  <a:schemeClr val="tx1"/>
                </a:solidFill>
                <a:effectLst/>
                <a:latin typeface="+mn-lt"/>
                <a:ea typeface="+mn-ea"/>
                <a:cs typeface="+mn-cs"/>
              </a:rPr>
              <a:t>(E. G. White, </a:t>
            </a:r>
            <a:r>
              <a:rPr lang="en-GB" sz="1200" i="1" kern="1200" dirty="0" smtClean="0">
                <a:solidFill>
                  <a:schemeClr val="tx1"/>
                </a:solidFill>
                <a:effectLst/>
                <a:latin typeface="+mn-lt"/>
                <a:ea typeface="+mn-ea"/>
                <a:cs typeface="+mn-cs"/>
              </a:rPr>
              <a:t>Education</a:t>
            </a:r>
            <a:r>
              <a:rPr lang="en-GB" sz="1200" kern="1200" dirty="0" smtClean="0">
                <a:solidFill>
                  <a:schemeClr val="tx1"/>
                </a:solidFill>
                <a:effectLst/>
                <a:latin typeface="+mn-lt"/>
                <a:ea typeface="+mn-ea"/>
                <a:cs typeface="+mn-cs"/>
              </a:rPr>
              <a:t>,” p. 232).</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4606C04-B74F-8649-9A78-528E38F72C3C}" type="slidenum">
              <a:rPr lang="en-US" smtClean="0"/>
              <a:t>6</a:t>
            </a:fld>
            <a:endParaRPr lang="en-US"/>
          </a:p>
        </p:txBody>
      </p:sp>
    </p:spTree>
    <p:extLst>
      <p:ext uri="{BB962C8B-B14F-4D97-AF65-F5344CB8AC3E}">
        <p14:creationId xmlns:p14="http://schemas.microsoft.com/office/powerpoint/2010/main" val="8517126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kern="1200" dirty="0" smtClean="0">
                <a:solidFill>
                  <a:schemeClr val="tx1"/>
                </a:solidFill>
                <a:effectLst/>
                <a:latin typeface="+mn-lt"/>
                <a:ea typeface="+mn-ea"/>
                <a:cs typeface="+mn-cs"/>
              </a:rPr>
              <a:t>OUR RESPONSE</a:t>
            </a:r>
          </a:p>
          <a:p>
            <a:endParaRPr lang="en-US" sz="1200" kern="1200" dirty="0" smtClean="0">
              <a:solidFill>
                <a:schemeClr val="tx1"/>
              </a:solidFill>
              <a:effectLst/>
              <a:latin typeface="+mn-lt"/>
              <a:ea typeface="+mn-ea"/>
              <a:cs typeface="+mn-cs"/>
            </a:endParaRPr>
          </a:p>
          <a:p>
            <a:r>
              <a:rPr lang="en-GB" sz="1200" i="1" kern="1200" dirty="0" smtClean="0">
                <a:solidFill>
                  <a:schemeClr val="tx1"/>
                </a:solidFill>
                <a:effectLst/>
                <a:latin typeface="+mn-lt"/>
                <a:ea typeface="+mn-ea"/>
                <a:cs typeface="+mn-cs"/>
              </a:rPr>
              <a:t>“In the Lord's plan human beings have been made necessary to one another. In this work each one is connected with the other, and all are united with Christ. It is by unselfish service that we improve and increase our talent” </a:t>
            </a:r>
            <a:r>
              <a:rPr lang="en-GB" sz="1200" kern="1200" dirty="0" smtClean="0">
                <a:solidFill>
                  <a:schemeClr val="tx1"/>
                </a:solidFill>
                <a:effectLst/>
                <a:latin typeface="+mn-lt"/>
                <a:ea typeface="+mn-ea"/>
                <a:cs typeface="+mn-cs"/>
              </a:rPr>
              <a:t>(E. G. White, </a:t>
            </a:r>
            <a:r>
              <a:rPr lang="en-GB" sz="1200" i="1" kern="1200" dirty="0" smtClean="0">
                <a:solidFill>
                  <a:schemeClr val="tx1"/>
                </a:solidFill>
                <a:effectLst/>
                <a:latin typeface="+mn-lt"/>
                <a:ea typeface="+mn-ea"/>
                <a:cs typeface="+mn-cs"/>
              </a:rPr>
              <a:t>Mind, Character, and Personality, </a:t>
            </a:r>
            <a:r>
              <a:rPr lang="en-GB" sz="1200" kern="1200" dirty="0" smtClean="0">
                <a:solidFill>
                  <a:schemeClr val="tx1"/>
                </a:solidFill>
                <a:effectLst/>
                <a:latin typeface="+mn-lt"/>
                <a:ea typeface="+mn-ea"/>
                <a:cs typeface="+mn-cs"/>
              </a:rPr>
              <a:t>Vol. 2, p. 431).</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606C04-B74F-8649-9A78-528E38F72C3C}" type="slidenum">
              <a:rPr lang="en-US" smtClean="0"/>
              <a:t>7</a:t>
            </a:fld>
            <a:endParaRPr lang="en-US"/>
          </a:p>
        </p:txBody>
      </p:sp>
    </p:spTree>
    <p:extLst>
      <p:ext uri="{BB962C8B-B14F-4D97-AF65-F5344CB8AC3E}">
        <p14:creationId xmlns:p14="http://schemas.microsoft.com/office/powerpoint/2010/main" val="7017097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en-GB" sz="1200" b="1" kern="1200" dirty="0" smtClean="0">
                <a:solidFill>
                  <a:schemeClr val="tx1"/>
                </a:solidFill>
                <a:effectLst/>
                <a:latin typeface="+mn-lt"/>
                <a:ea typeface="+mn-ea"/>
                <a:cs typeface="+mn-cs"/>
              </a:rPr>
              <a:t>PRAYER OF COMMITMENT</a:t>
            </a:r>
          </a:p>
          <a:p>
            <a:endParaRPr lang="en-US" sz="1200" kern="1200" dirty="0" smtClean="0">
              <a:solidFill>
                <a:schemeClr val="tx1"/>
              </a:solidFill>
              <a:effectLst/>
              <a:latin typeface="+mn-lt"/>
              <a:ea typeface="+mn-ea"/>
              <a:cs typeface="+mn-cs"/>
            </a:endParaRPr>
          </a:p>
          <a:p>
            <a:r>
              <a:rPr lang="en-GB" sz="1200" kern="1200" dirty="0" smtClean="0">
                <a:solidFill>
                  <a:schemeClr val="tx1"/>
                </a:solidFill>
                <a:effectLst/>
                <a:latin typeface="+mn-lt"/>
                <a:ea typeface="+mn-ea"/>
                <a:cs typeface="+mn-cs"/>
              </a:rPr>
              <a:t>Dear God, Thank You for being our source of learning. Grant us knowledge, wisdom, and understanding that we will be effective in our communication and outreach to others. May we be constantly learning. May we share our skills and knowledge to serve You better. Amen</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606C04-B74F-8649-9A78-528E38F72C3C}" type="slidenum">
              <a:rPr lang="en-US" smtClean="0"/>
              <a:t>8</a:t>
            </a:fld>
            <a:endParaRPr lang="en-US"/>
          </a:p>
        </p:txBody>
      </p:sp>
    </p:spTree>
    <p:extLst>
      <p:ext uri="{BB962C8B-B14F-4D97-AF65-F5344CB8AC3E}">
        <p14:creationId xmlns:p14="http://schemas.microsoft.com/office/powerpoint/2010/main" val="2949913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658908"/>
            <a:ext cx="4114800" cy="3086100"/>
          </a:xfrm>
        </p:spPr>
      </p:sp>
      <p:sp>
        <p:nvSpPr>
          <p:cNvPr id="3" name="Notes Placeholder 2"/>
          <p:cNvSpPr>
            <a:spLocks noGrp="1"/>
          </p:cNvSpPr>
          <p:nvPr>
            <p:ph type="body" idx="1"/>
          </p:nvPr>
        </p:nvSpPr>
        <p:spPr>
          <a:xfrm>
            <a:off x="685800" y="3781988"/>
            <a:ext cx="5486400" cy="3600450"/>
          </a:xfrm>
        </p:spPr>
        <p:txBody>
          <a:bodyPr/>
          <a:lstStyle/>
          <a:p>
            <a:r>
              <a:rPr lang="en-GB" sz="1200" b="1" kern="1200" dirty="0" smtClean="0">
                <a:solidFill>
                  <a:schemeClr val="tx1"/>
                </a:solidFill>
                <a:effectLst/>
                <a:latin typeface="+mn-lt"/>
                <a:ea typeface="+mn-ea"/>
                <a:cs typeface="+mn-cs"/>
              </a:rPr>
              <a:t>HOW TO BEGIN</a:t>
            </a:r>
          </a:p>
          <a:p>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Access training programs or other teaching courses.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Access mentorship seminars.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Advocate for equal education.</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Conduct research to determine the major needs of women in your community in relation to training and leadership opportunities.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Consult with local training organizations who may be able to offer advice and assistance.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Develop a mentoring group and inspire them by your support and leadership.</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Encourage older women to participate as mentors to younger women.</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Engage the support of church members who may be able to help. </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Find women to mentor. You may identify younger women, new members, or women who want to develop their leadership experience.</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Look for women with leadership potential to be part of the mentoring group.</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Offer training seminars for these women to develop them further.</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Provide child care facilities during the class/seminar sessions.</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Provide career development seminars as an additional step.</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Provide spiritual leadership to the group through prayers and encouragement.</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Conduct courses in the </a:t>
            </a:r>
            <a:r>
              <a:rPr lang="en-GB" sz="1200" i="1" kern="1200" dirty="0" smtClean="0">
                <a:solidFill>
                  <a:schemeClr val="tx1"/>
                </a:solidFill>
                <a:effectLst/>
                <a:latin typeface="+mn-lt"/>
                <a:ea typeface="+mn-ea"/>
                <a:cs typeface="+mn-cs"/>
              </a:rPr>
              <a:t>Leadership Certification</a:t>
            </a:r>
            <a:r>
              <a:rPr lang="en-GB" sz="1200" kern="1200" dirty="0" smtClean="0">
                <a:solidFill>
                  <a:schemeClr val="tx1"/>
                </a:solidFill>
                <a:effectLst/>
                <a:latin typeface="+mn-lt"/>
                <a:ea typeface="+mn-ea"/>
                <a:cs typeface="+mn-cs"/>
              </a:rPr>
              <a:t> training program developed by the General Conference Women’s Ministries department.</a:t>
            </a:r>
            <a:endParaRPr lang="en-US" sz="1200" kern="1200" dirty="0" smtClean="0">
              <a:solidFill>
                <a:schemeClr val="tx1"/>
              </a:solidFill>
              <a:effectLst/>
              <a:latin typeface="+mn-lt"/>
              <a:ea typeface="+mn-ea"/>
              <a:cs typeface="+mn-cs"/>
            </a:endParaRPr>
          </a:p>
          <a:p>
            <a:pPr marL="171450" lvl="0" indent="-171450">
              <a:buFont typeface="Arial" charset="0"/>
              <a:buChar char="•"/>
            </a:pPr>
            <a:r>
              <a:rPr lang="en-GB" sz="1200" kern="1200" dirty="0" smtClean="0">
                <a:solidFill>
                  <a:schemeClr val="tx1"/>
                </a:solidFill>
                <a:effectLst/>
                <a:latin typeface="+mn-lt"/>
                <a:ea typeface="+mn-ea"/>
                <a:cs typeface="+mn-cs"/>
              </a:rPr>
              <a:t>Work in collaboration with the church pastor and other departments of the church such as the Education department, the Prayer Ministries team, and the Interest Coordinator, if there is one in your church.</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A4606C04-B74F-8649-9A78-528E38F72C3C}" type="slidenum">
              <a:rPr lang="en-US" smtClean="0"/>
              <a:t>9</a:t>
            </a:fld>
            <a:endParaRPr lang="en-US"/>
          </a:p>
        </p:txBody>
      </p:sp>
    </p:spTree>
    <p:extLst>
      <p:ext uri="{BB962C8B-B14F-4D97-AF65-F5344CB8AC3E}">
        <p14:creationId xmlns:p14="http://schemas.microsoft.com/office/powerpoint/2010/main" val="419785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C6272BD-808B-DE42-AE0D-D191EBF188F9}"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93F7B-C787-924A-9FA2-49D2FB38B029}" type="slidenum">
              <a:rPr lang="en-US" smtClean="0"/>
              <a:t>‹#›</a:t>
            </a:fld>
            <a:endParaRPr lang="en-US"/>
          </a:p>
        </p:txBody>
      </p:sp>
    </p:spTree>
    <p:extLst>
      <p:ext uri="{BB962C8B-B14F-4D97-AF65-F5344CB8AC3E}">
        <p14:creationId xmlns:p14="http://schemas.microsoft.com/office/powerpoint/2010/main" val="17366027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6272BD-808B-DE42-AE0D-D191EBF188F9}"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93F7B-C787-924A-9FA2-49D2FB38B029}" type="slidenum">
              <a:rPr lang="en-US" smtClean="0"/>
              <a:t>‹#›</a:t>
            </a:fld>
            <a:endParaRPr lang="en-US"/>
          </a:p>
        </p:txBody>
      </p:sp>
    </p:spTree>
    <p:extLst>
      <p:ext uri="{BB962C8B-B14F-4D97-AF65-F5344CB8AC3E}">
        <p14:creationId xmlns:p14="http://schemas.microsoft.com/office/powerpoint/2010/main" val="1147497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6272BD-808B-DE42-AE0D-D191EBF188F9}"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93F7B-C787-924A-9FA2-49D2FB38B029}" type="slidenum">
              <a:rPr lang="en-US" smtClean="0"/>
              <a:t>‹#›</a:t>
            </a:fld>
            <a:endParaRPr lang="en-US"/>
          </a:p>
        </p:txBody>
      </p:sp>
    </p:spTree>
    <p:extLst>
      <p:ext uri="{BB962C8B-B14F-4D97-AF65-F5344CB8AC3E}">
        <p14:creationId xmlns:p14="http://schemas.microsoft.com/office/powerpoint/2010/main" val="1582996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6272BD-808B-DE42-AE0D-D191EBF188F9}"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93F7B-C787-924A-9FA2-49D2FB38B029}" type="slidenum">
              <a:rPr lang="en-US" smtClean="0"/>
              <a:t>‹#›</a:t>
            </a:fld>
            <a:endParaRPr lang="en-US"/>
          </a:p>
        </p:txBody>
      </p:sp>
    </p:spTree>
    <p:extLst>
      <p:ext uri="{BB962C8B-B14F-4D97-AF65-F5344CB8AC3E}">
        <p14:creationId xmlns:p14="http://schemas.microsoft.com/office/powerpoint/2010/main" val="631853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6272BD-808B-DE42-AE0D-D191EBF188F9}" type="datetimeFigureOut">
              <a:rPr lang="en-US" smtClean="0"/>
              <a:t>3/3/16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493F7B-C787-924A-9FA2-49D2FB38B029}" type="slidenum">
              <a:rPr lang="en-US" smtClean="0"/>
              <a:t>‹#›</a:t>
            </a:fld>
            <a:endParaRPr lang="en-US"/>
          </a:p>
        </p:txBody>
      </p:sp>
    </p:spTree>
    <p:extLst>
      <p:ext uri="{BB962C8B-B14F-4D97-AF65-F5344CB8AC3E}">
        <p14:creationId xmlns:p14="http://schemas.microsoft.com/office/powerpoint/2010/main" val="2558123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C6272BD-808B-DE42-AE0D-D191EBF188F9}"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93F7B-C787-924A-9FA2-49D2FB38B029}" type="slidenum">
              <a:rPr lang="en-US" smtClean="0"/>
              <a:t>‹#›</a:t>
            </a:fld>
            <a:endParaRPr lang="en-US"/>
          </a:p>
        </p:txBody>
      </p:sp>
    </p:spTree>
    <p:extLst>
      <p:ext uri="{BB962C8B-B14F-4D97-AF65-F5344CB8AC3E}">
        <p14:creationId xmlns:p14="http://schemas.microsoft.com/office/powerpoint/2010/main" val="176157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C6272BD-808B-DE42-AE0D-D191EBF188F9}" type="datetimeFigureOut">
              <a:rPr lang="en-US" smtClean="0"/>
              <a:t>3/3/16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493F7B-C787-924A-9FA2-49D2FB38B029}" type="slidenum">
              <a:rPr lang="en-US" smtClean="0"/>
              <a:t>‹#›</a:t>
            </a:fld>
            <a:endParaRPr lang="en-US"/>
          </a:p>
        </p:txBody>
      </p:sp>
    </p:spTree>
    <p:extLst>
      <p:ext uri="{BB962C8B-B14F-4D97-AF65-F5344CB8AC3E}">
        <p14:creationId xmlns:p14="http://schemas.microsoft.com/office/powerpoint/2010/main" val="14426200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C6272BD-808B-DE42-AE0D-D191EBF188F9}" type="datetimeFigureOut">
              <a:rPr lang="en-US" smtClean="0"/>
              <a:t>3/3/16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493F7B-C787-924A-9FA2-49D2FB38B029}" type="slidenum">
              <a:rPr lang="en-US" smtClean="0"/>
              <a:t>‹#›</a:t>
            </a:fld>
            <a:endParaRPr lang="en-US"/>
          </a:p>
        </p:txBody>
      </p:sp>
    </p:spTree>
    <p:extLst>
      <p:ext uri="{BB962C8B-B14F-4D97-AF65-F5344CB8AC3E}">
        <p14:creationId xmlns:p14="http://schemas.microsoft.com/office/powerpoint/2010/main" val="1024990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6272BD-808B-DE42-AE0D-D191EBF188F9}" type="datetimeFigureOut">
              <a:rPr lang="en-US" smtClean="0"/>
              <a:t>3/3/16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493F7B-C787-924A-9FA2-49D2FB38B029}" type="slidenum">
              <a:rPr lang="en-US" smtClean="0"/>
              <a:t>‹#›</a:t>
            </a:fld>
            <a:endParaRPr lang="en-US"/>
          </a:p>
        </p:txBody>
      </p:sp>
    </p:spTree>
    <p:extLst>
      <p:ext uri="{BB962C8B-B14F-4D97-AF65-F5344CB8AC3E}">
        <p14:creationId xmlns:p14="http://schemas.microsoft.com/office/powerpoint/2010/main" val="20506311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272BD-808B-DE42-AE0D-D191EBF188F9}"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93F7B-C787-924A-9FA2-49D2FB38B029}" type="slidenum">
              <a:rPr lang="en-US" smtClean="0"/>
              <a:t>‹#›</a:t>
            </a:fld>
            <a:endParaRPr lang="en-US"/>
          </a:p>
        </p:txBody>
      </p:sp>
    </p:spTree>
    <p:extLst>
      <p:ext uri="{BB962C8B-B14F-4D97-AF65-F5344CB8AC3E}">
        <p14:creationId xmlns:p14="http://schemas.microsoft.com/office/powerpoint/2010/main" val="21408768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6272BD-808B-DE42-AE0D-D191EBF188F9}" type="datetimeFigureOut">
              <a:rPr lang="en-US" smtClean="0"/>
              <a:t>3/3/16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493F7B-C787-924A-9FA2-49D2FB38B029}" type="slidenum">
              <a:rPr lang="en-US" smtClean="0"/>
              <a:t>‹#›</a:t>
            </a:fld>
            <a:endParaRPr lang="en-US"/>
          </a:p>
        </p:txBody>
      </p:sp>
    </p:spTree>
    <p:extLst>
      <p:ext uri="{BB962C8B-B14F-4D97-AF65-F5344CB8AC3E}">
        <p14:creationId xmlns:p14="http://schemas.microsoft.com/office/powerpoint/2010/main" val="6293511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6272BD-808B-DE42-AE0D-D191EBF188F9}" type="datetimeFigureOut">
              <a:rPr lang="en-US" smtClean="0"/>
              <a:t>3/3/16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493F7B-C787-924A-9FA2-49D2FB38B029}" type="slidenum">
              <a:rPr lang="en-US" smtClean="0"/>
              <a:t>‹#›</a:t>
            </a:fld>
            <a:endParaRPr lang="en-US"/>
          </a:p>
        </p:txBody>
      </p:sp>
    </p:spTree>
    <p:extLst>
      <p:ext uri="{BB962C8B-B14F-4D97-AF65-F5344CB8AC3E}">
        <p14:creationId xmlns:p14="http://schemas.microsoft.com/office/powerpoint/2010/main" val="9048651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4.jp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4.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73592" cy="6858000"/>
          </a:xfrm>
          <a:prstGeom prst="rect">
            <a:avLst/>
          </a:prstGeom>
        </p:spPr>
      </p:pic>
      <p:sp>
        <p:nvSpPr>
          <p:cNvPr id="2" name="Title 1"/>
          <p:cNvSpPr>
            <a:spLocks noGrp="1"/>
          </p:cNvSpPr>
          <p:nvPr>
            <p:ph type="ctrTitle"/>
          </p:nvPr>
        </p:nvSpPr>
        <p:spPr>
          <a:xfrm>
            <a:off x="5059680" y="1894523"/>
            <a:ext cx="3804920" cy="2387600"/>
          </a:xfrm>
        </p:spPr>
        <p:txBody>
          <a:bodyPr>
            <a:noAutofit/>
          </a:bodyPr>
          <a:lstStyle/>
          <a:p>
            <a:pPr>
              <a:lnSpc>
                <a:spcPct val="100000"/>
              </a:lnSpc>
            </a:pPr>
            <a:r>
              <a:rPr lang="en-GB" sz="3600" dirty="0">
                <a:solidFill>
                  <a:schemeClr val="bg1"/>
                </a:solidFill>
                <a:latin typeface="+mn-lt"/>
              </a:rPr>
              <a:t>LACK OF TRAINING</a:t>
            </a:r>
            <a:r>
              <a:rPr lang="en-GB" sz="3600" dirty="0" smtClean="0">
                <a:solidFill>
                  <a:schemeClr val="bg1"/>
                </a:solidFill>
                <a:latin typeface="+mn-lt"/>
              </a:rPr>
              <a:t>,</a:t>
            </a:r>
            <a:br>
              <a:rPr lang="en-GB" sz="3600" dirty="0" smtClean="0">
                <a:solidFill>
                  <a:schemeClr val="bg1"/>
                </a:solidFill>
                <a:latin typeface="+mn-lt"/>
              </a:rPr>
            </a:br>
            <a:r>
              <a:rPr lang="en-GB" sz="3600" dirty="0" smtClean="0">
                <a:solidFill>
                  <a:schemeClr val="bg1"/>
                </a:solidFill>
                <a:latin typeface="+mn-lt"/>
              </a:rPr>
              <a:t> </a:t>
            </a:r>
            <a:r>
              <a:rPr lang="en-GB" sz="3600" dirty="0">
                <a:solidFill>
                  <a:schemeClr val="bg1"/>
                </a:solidFill>
                <a:latin typeface="+mn-lt"/>
              </a:rPr>
              <a:t>MENTORING, </a:t>
            </a:r>
            <a:r>
              <a:rPr lang="en-US" sz="3600" dirty="0">
                <a:solidFill>
                  <a:schemeClr val="bg1"/>
                </a:solidFill>
                <a:latin typeface="+mn-lt"/>
              </a:rPr>
              <a:t/>
            </a:r>
            <a:br>
              <a:rPr lang="en-US" sz="3600" dirty="0">
                <a:solidFill>
                  <a:schemeClr val="bg1"/>
                </a:solidFill>
                <a:latin typeface="+mn-lt"/>
              </a:rPr>
            </a:br>
            <a:r>
              <a:rPr lang="en-GB" sz="3600" dirty="0">
                <a:solidFill>
                  <a:schemeClr val="bg1"/>
                </a:solidFill>
                <a:latin typeface="+mn-lt"/>
              </a:rPr>
              <a:t>AND LEADERSHIP OPPORTUNITIES</a:t>
            </a:r>
            <a:endParaRPr lang="en-US" sz="3600" dirty="0">
              <a:solidFill>
                <a:schemeClr val="bg1"/>
              </a:solidFill>
              <a:latin typeface="+mn-lt"/>
            </a:endParaRPr>
          </a:p>
        </p:txBody>
      </p:sp>
      <p:sp>
        <p:nvSpPr>
          <p:cNvPr id="3" name="Subtitle 2"/>
          <p:cNvSpPr>
            <a:spLocks noGrp="1"/>
          </p:cNvSpPr>
          <p:nvPr>
            <p:ph type="subTitle" idx="1"/>
          </p:nvPr>
        </p:nvSpPr>
        <p:spPr>
          <a:xfrm>
            <a:off x="1630680" y="4922838"/>
            <a:ext cx="3246120" cy="1655762"/>
          </a:xfrm>
        </p:spPr>
        <p:txBody>
          <a:bodyPr>
            <a:normAutofit fontScale="85000" lnSpcReduction="10000"/>
          </a:bodyPr>
          <a:lstStyle/>
          <a:p>
            <a:pPr>
              <a:lnSpc>
                <a:spcPct val="120000"/>
              </a:lnSpc>
            </a:pPr>
            <a:r>
              <a:rPr lang="en-GB" dirty="0">
                <a:solidFill>
                  <a:schemeClr val="bg1"/>
                </a:solidFill>
              </a:rPr>
              <a:t> </a:t>
            </a:r>
            <a:endParaRPr lang="en-US" dirty="0">
              <a:solidFill>
                <a:schemeClr val="bg1"/>
              </a:solidFill>
            </a:endParaRPr>
          </a:p>
          <a:p>
            <a:pPr>
              <a:lnSpc>
                <a:spcPct val="120000"/>
              </a:lnSpc>
            </a:pPr>
            <a:r>
              <a:rPr lang="en-GB" dirty="0">
                <a:solidFill>
                  <a:schemeClr val="bg1"/>
                </a:solidFill>
              </a:rPr>
              <a:t>Opportunities for women to lead and </a:t>
            </a:r>
            <a:r>
              <a:rPr lang="en-GB" dirty="0" smtClean="0">
                <a:solidFill>
                  <a:schemeClr val="bg1"/>
                </a:solidFill>
              </a:rPr>
              <a:t>progress</a:t>
            </a:r>
            <a:r>
              <a:rPr lang="en-US" dirty="0">
                <a:solidFill>
                  <a:schemeClr val="bg1"/>
                </a:solidFill>
              </a:rPr>
              <a:t> </a:t>
            </a:r>
            <a:r>
              <a:rPr lang="en-GB" dirty="0" smtClean="0">
                <a:solidFill>
                  <a:schemeClr val="bg1"/>
                </a:solidFill>
              </a:rPr>
              <a:t>are </a:t>
            </a:r>
            <a:r>
              <a:rPr lang="en-GB" dirty="0">
                <a:solidFill>
                  <a:schemeClr val="bg1"/>
                </a:solidFill>
              </a:rPr>
              <a:t>still limited in most countries</a:t>
            </a:r>
            <a:endParaRPr lang="en-US" dirty="0">
              <a:solidFill>
                <a:schemeClr val="bg1"/>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66733" y="6168318"/>
            <a:ext cx="759504" cy="639459"/>
          </a:xfrm>
          <a:prstGeom prst="rect">
            <a:avLst/>
          </a:prstGeom>
        </p:spPr>
      </p:pic>
    </p:spTree>
    <p:extLst>
      <p:ext uri="{BB962C8B-B14F-4D97-AF65-F5344CB8AC3E}">
        <p14:creationId xmlns:p14="http://schemas.microsoft.com/office/powerpoint/2010/main" val="2604543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08" y="-114374"/>
            <a:ext cx="9108687" cy="6972374"/>
          </a:xfrm>
          <a:prstGeom prst="rect">
            <a:avLst/>
          </a:prstGeom>
        </p:spPr>
      </p:pic>
      <p:sp>
        <p:nvSpPr>
          <p:cNvPr id="2" name="Title 1"/>
          <p:cNvSpPr>
            <a:spLocks noGrp="1"/>
          </p:cNvSpPr>
          <p:nvPr>
            <p:ph type="title"/>
          </p:nvPr>
        </p:nvSpPr>
        <p:spPr>
          <a:xfrm>
            <a:off x="323851" y="1224105"/>
            <a:ext cx="7886700" cy="1325563"/>
          </a:xfrm>
        </p:spPr>
        <p:txBody>
          <a:bodyPr/>
          <a:lstStyle/>
          <a:p>
            <a:r>
              <a:rPr lang="en-GB" b="1" dirty="0">
                <a:solidFill>
                  <a:schemeClr val="bg1"/>
                </a:solidFill>
                <a:latin typeface="+mn-lt"/>
              </a:rPr>
              <a:t>MINISTRY POSSIBILITIES</a:t>
            </a:r>
          </a:p>
        </p:txBody>
      </p:sp>
      <p:sp>
        <p:nvSpPr>
          <p:cNvPr id="3" name="Content Placeholder 2"/>
          <p:cNvSpPr>
            <a:spLocks noGrp="1"/>
          </p:cNvSpPr>
          <p:nvPr>
            <p:ph idx="1"/>
          </p:nvPr>
        </p:nvSpPr>
        <p:spPr>
          <a:xfrm>
            <a:off x="628650" y="2656895"/>
            <a:ext cx="7886700" cy="3023466"/>
          </a:xfrm>
        </p:spPr>
        <p:txBody>
          <a:bodyPr/>
          <a:lstStyle/>
          <a:p>
            <a:pPr marL="171450" lvl="0" indent="-171450">
              <a:lnSpc>
                <a:spcPct val="100000"/>
              </a:lnSpc>
              <a:buFont typeface="Arial" charset="0"/>
              <a:buChar char="•"/>
            </a:pPr>
            <a:r>
              <a:rPr lang="en-GB" dirty="0"/>
              <a:t>Adult literacy and learning classes</a:t>
            </a:r>
            <a:endParaRPr lang="en-US" dirty="0"/>
          </a:p>
          <a:p>
            <a:pPr marL="171450" lvl="0" indent="-171450">
              <a:lnSpc>
                <a:spcPct val="100000"/>
              </a:lnSpc>
              <a:buFont typeface="Arial" charset="0"/>
              <a:buChar char="•"/>
            </a:pPr>
            <a:r>
              <a:rPr lang="en-GB" dirty="0"/>
              <a:t>Communication skills seminars</a:t>
            </a:r>
            <a:endParaRPr lang="en-US" dirty="0"/>
          </a:p>
          <a:p>
            <a:pPr marL="171450" lvl="0" indent="-171450">
              <a:lnSpc>
                <a:spcPct val="100000"/>
              </a:lnSpc>
              <a:buFont typeface="Arial" charset="0"/>
              <a:buChar char="•"/>
            </a:pPr>
            <a:r>
              <a:rPr lang="en-GB" dirty="0"/>
              <a:t>Career development workshops</a:t>
            </a:r>
            <a:endParaRPr lang="en-US" dirty="0"/>
          </a:p>
          <a:p>
            <a:pPr marL="171450" lvl="0" indent="-171450">
              <a:lnSpc>
                <a:spcPct val="100000"/>
              </a:lnSpc>
              <a:buFont typeface="Arial" charset="0"/>
              <a:buChar char="•"/>
            </a:pPr>
            <a:r>
              <a:rPr lang="en-GB" dirty="0"/>
              <a:t>Developing positive assertiveness seminars</a:t>
            </a:r>
            <a:endParaRPr lang="en-US" dirty="0"/>
          </a:p>
          <a:p>
            <a:pPr marL="171450" lvl="0" indent="-171450">
              <a:lnSpc>
                <a:spcPct val="100000"/>
              </a:lnSpc>
              <a:buFont typeface="Arial" charset="0"/>
              <a:buChar char="•"/>
            </a:pPr>
            <a:r>
              <a:rPr lang="en-GB" dirty="0"/>
              <a:t>Spiritual gifts workshops</a:t>
            </a:r>
            <a:endParaRPr lang="en-US" dirty="0"/>
          </a:p>
        </p:txBody>
      </p:sp>
    </p:spTree>
    <p:extLst>
      <p:ext uri="{BB962C8B-B14F-4D97-AF65-F5344CB8AC3E}">
        <p14:creationId xmlns:p14="http://schemas.microsoft.com/office/powerpoint/2010/main" val="115663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THE BENEFITS</a:t>
            </a:r>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34379"/>
            <a:ext cx="9144000" cy="6823621"/>
          </a:xfrm>
          <a:prstGeom prst="rect">
            <a:avLst/>
          </a:prstGeom>
        </p:spPr>
      </p:pic>
      <p:sp>
        <p:nvSpPr>
          <p:cNvPr id="3" name="Content Placeholder 2"/>
          <p:cNvSpPr>
            <a:spLocks noGrp="1"/>
          </p:cNvSpPr>
          <p:nvPr>
            <p:ph idx="1"/>
          </p:nvPr>
        </p:nvSpPr>
        <p:spPr>
          <a:xfrm>
            <a:off x="628650" y="2823150"/>
            <a:ext cx="7886700" cy="3743906"/>
          </a:xfrm>
        </p:spPr>
        <p:txBody>
          <a:bodyPr>
            <a:normAutofit/>
          </a:bodyPr>
          <a:lstStyle/>
          <a:p>
            <a:pPr marL="0" indent="0" algn="ctr">
              <a:lnSpc>
                <a:spcPct val="100000"/>
              </a:lnSpc>
              <a:buNone/>
            </a:pPr>
            <a:r>
              <a:rPr lang="en-GB" i="1" dirty="0">
                <a:solidFill>
                  <a:schemeClr val="accent6">
                    <a:lumMod val="50000"/>
                  </a:schemeClr>
                </a:solidFill>
              </a:rPr>
              <a:t>“In a knowledge of God all true knowledge and real development have their source. Wherever we turn, in the physical, the mental, or the spiritual realm; in whatever we behold, apart from the blight of sin, this knowledge is revealed…. In this communion is found the highest education” </a:t>
            </a:r>
            <a:endParaRPr lang="en-GB" i="1" dirty="0" smtClean="0">
              <a:solidFill>
                <a:schemeClr val="accent6">
                  <a:lumMod val="50000"/>
                </a:schemeClr>
              </a:solidFill>
            </a:endParaRPr>
          </a:p>
          <a:p>
            <a:pPr marL="0" indent="0" algn="ctr">
              <a:lnSpc>
                <a:spcPct val="100000"/>
              </a:lnSpc>
              <a:buNone/>
            </a:pPr>
            <a:r>
              <a:rPr lang="en-GB" sz="2400" dirty="0" smtClean="0"/>
              <a:t>(</a:t>
            </a:r>
            <a:r>
              <a:rPr lang="en-GB" sz="2400" dirty="0"/>
              <a:t>E. G. White, </a:t>
            </a:r>
            <a:r>
              <a:rPr lang="en-GB" sz="2400" i="1" dirty="0"/>
              <a:t>Education</a:t>
            </a:r>
            <a:r>
              <a:rPr lang="en-GB" sz="2400" dirty="0"/>
              <a:t>, p. 14).</a:t>
            </a:r>
            <a:endParaRPr lang="en-US" sz="2400" dirty="0"/>
          </a:p>
        </p:txBody>
      </p:sp>
    </p:spTree>
    <p:extLst>
      <p:ext uri="{BB962C8B-B14F-4D97-AF65-F5344CB8AC3E}">
        <p14:creationId xmlns:p14="http://schemas.microsoft.com/office/powerpoint/2010/main" val="13041818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363370" cy="6858000"/>
          </a:xfrm>
          <a:prstGeom prst="rect">
            <a:avLst/>
          </a:prstGeom>
        </p:spPr>
      </p:pic>
      <p:sp>
        <p:nvSpPr>
          <p:cNvPr id="2" name="Title 1"/>
          <p:cNvSpPr>
            <a:spLocks noGrp="1"/>
          </p:cNvSpPr>
          <p:nvPr>
            <p:ph type="title"/>
          </p:nvPr>
        </p:nvSpPr>
        <p:spPr>
          <a:xfrm>
            <a:off x="2826330" y="1279523"/>
            <a:ext cx="4802332" cy="1325563"/>
          </a:xfrm>
        </p:spPr>
        <p:txBody>
          <a:bodyPr/>
          <a:lstStyle/>
          <a:p>
            <a:r>
              <a:rPr lang="en-GB" b="1" dirty="0">
                <a:solidFill>
                  <a:schemeClr val="bg1"/>
                </a:solidFill>
                <a:latin typeface="+mn-lt"/>
              </a:rPr>
              <a:t>THE CHALLENGE</a:t>
            </a:r>
          </a:p>
        </p:txBody>
      </p:sp>
      <p:sp>
        <p:nvSpPr>
          <p:cNvPr id="3" name="Content Placeholder 2"/>
          <p:cNvSpPr>
            <a:spLocks noGrp="1"/>
          </p:cNvSpPr>
          <p:nvPr>
            <p:ph idx="1"/>
          </p:nvPr>
        </p:nvSpPr>
        <p:spPr>
          <a:xfrm>
            <a:off x="628650" y="2850858"/>
            <a:ext cx="7886700" cy="3383686"/>
          </a:xfrm>
        </p:spPr>
        <p:txBody>
          <a:bodyPr>
            <a:normAutofit/>
          </a:bodyPr>
          <a:lstStyle/>
          <a:p>
            <a:pPr marL="0" indent="0" algn="ctr">
              <a:lnSpc>
                <a:spcPct val="100000"/>
              </a:lnSpc>
              <a:buNone/>
            </a:pPr>
            <a:r>
              <a:rPr lang="en-GB" sz="3200" dirty="0"/>
              <a:t>Despite societal development, equality advancements, and improved working rights, opportunities for women to lead and progress are still limited in most countries.</a:t>
            </a:r>
          </a:p>
        </p:txBody>
      </p:sp>
    </p:spTree>
    <p:extLst>
      <p:ext uri="{BB962C8B-B14F-4D97-AF65-F5344CB8AC3E}">
        <p14:creationId xmlns:p14="http://schemas.microsoft.com/office/powerpoint/2010/main" val="4743448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363370" cy="6858000"/>
          </a:xfrm>
          <a:prstGeom prst="rect">
            <a:avLst/>
          </a:prstGeom>
        </p:spPr>
      </p:pic>
      <p:sp>
        <p:nvSpPr>
          <p:cNvPr id="2" name="Title 1"/>
          <p:cNvSpPr>
            <a:spLocks noGrp="1"/>
          </p:cNvSpPr>
          <p:nvPr>
            <p:ph type="title"/>
          </p:nvPr>
        </p:nvSpPr>
        <p:spPr>
          <a:xfrm>
            <a:off x="3205596" y="1307232"/>
            <a:ext cx="3167495" cy="1325563"/>
          </a:xfrm>
        </p:spPr>
        <p:txBody>
          <a:bodyPr/>
          <a:lstStyle/>
          <a:p>
            <a:r>
              <a:rPr lang="en-GB" b="1" dirty="0">
                <a:solidFill>
                  <a:schemeClr val="bg1"/>
                </a:solidFill>
                <a:latin typeface="+mn-lt"/>
              </a:rPr>
              <a:t>BARRIERS</a:t>
            </a:r>
          </a:p>
        </p:txBody>
      </p:sp>
      <p:sp>
        <p:nvSpPr>
          <p:cNvPr id="3" name="Content Placeholder 2"/>
          <p:cNvSpPr>
            <a:spLocks noGrp="1"/>
          </p:cNvSpPr>
          <p:nvPr>
            <p:ph idx="1"/>
          </p:nvPr>
        </p:nvSpPr>
        <p:spPr>
          <a:xfrm>
            <a:off x="739485" y="2740022"/>
            <a:ext cx="7988879" cy="3217433"/>
          </a:xfrm>
        </p:spPr>
        <p:txBody>
          <a:bodyPr>
            <a:normAutofit lnSpcReduction="10000"/>
          </a:bodyPr>
          <a:lstStyle/>
          <a:p>
            <a:pPr marL="171450" lvl="0" indent="-171450">
              <a:lnSpc>
                <a:spcPct val="100000"/>
              </a:lnSpc>
              <a:buFont typeface="Arial" charset="0"/>
              <a:buChar char="•"/>
            </a:pPr>
            <a:r>
              <a:rPr lang="en-GB" b="1" dirty="0">
                <a:solidFill>
                  <a:schemeClr val="accent6">
                    <a:lumMod val="50000"/>
                  </a:schemeClr>
                </a:solidFill>
              </a:rPr>
              <a:t>Primary education barriers</a:t>
            </a:r>
            <a:r>
              <a:rPr lang="en-GB" dirty="0">
                <a:solidFill>
                  <a:schemeClr val="accent6">
                    <a:lumMod val="50000"/>
                  </a:schemeClr>
                </a:solidFill>
              </a:rPr>
              <a:t> </a:t>
            </a:r>
            <a:r>
              <a:rPr lang="en-GB" dirty="0"/>
              <a:t>– In 2010, more than 72 million children were out of school, 54 percent of them girls.</a:t>
            </a:r>
            <a:endParaRPr lang="en-US" dirty="0"/>
          </a:p>
          <a:p>
            <a:pPr marL="171450" lvl="0" indent="-171450">
              <a:lnSpc>
                <a:spcPct val="100000"/>
              </a:lnSpc>
              <a:buFont typeface="Arial" charset="0"/>
              <a:buChar char="•"/>
            </a:pPr>
            <a:r>
              <a:rPr lang="en-GB" b="1" dirty="0">
                <a:solidFill>
                  <a:schemeClr val="accent6">
                    <a:lumMod val="50000"/>
                  </a:schemeClr>
                </a:solidFill>
              </a:rPr>
              <a:t>Gender disparities</a:t>
            </a:r>
            <a:r>
              <a:rPr lang="en-GB" dirty="0">
                <a:solidFill>
                  <a:schemeClr val="accent6">
                    <a:lumMod val="50000"/>
                  </a:schemeClr>
                </a:solidFill>
              </a:rPr>
              <a:t> </a:t>
            </a:r>
            <a:r>
              <a:rPr lang="en-GB" b="1" dirty="0">
                <a:solidFill>
                  <a:schemeClr val="accent6">
                    <a:lumMod val="50000"/>
                  </a:schemeClr>
                </a:solidFill>
              </a:rPr>
              <a:t>in adult literacy</a:t>
            </a:r>
            <a:r>
              <a:rPr lang="en-GB" dirty="0">
                <a:solidFill>
                  <a:schemeClr val="accent6">
                    <a:lumMod val="50000"/>
                  </a:schemeClr>
                </a:solidFill>
              </a:rPr>
              <a:t> </a:t>
            </a:r>
            <a:r>
              <a:rPr lang="en-GB" b="1" dirty="0">
                <a:solidFill>
                  <a:schemeClr val="accent6">
                    <a:lumMod val="50000"/>
                  </a:schemeClr>
                </a:solidFill>
              </a:rPr>
              <a:t>rates </a:t>
            </a:r>
            <a:r>
              <a:rPr lang="en-GB" dirty="0"/>
              <a:t>remain wide in most regions of the world.</a:t>
            </a:r>
            <a:endParaRPr lang="en-US" dirty="0"/>
          </a:p>
          <a:p>
            <a:pPr marL="171450" lvl="0" indent="-171450">
              <a:lnSpc>
                <a:spcPct val="100000"/>
              </a:lnSpc>
              <a:buFont typeface="Arial" charset="0"/>
              <a:buChar char="•"/>
            </a:pPr>
            <a:r>
              <a:rPr lang="en-GB" b="1" dirty="0">
                <a:solidFill>
                  <a:schemeClr val="accent6">
                    <a:lumMod val="50000"/>
                  </a:schemeClr>
                </a:solidFill>
              </a:rPr>
              <a:t>Gender differences in tertiary </a:t>
            </a:r>
            <a:r>
              <a:rPr lang="en-GB" dirty="0"/>
              <a:t>are apparent throughout the world. </a:t>
            </a:r>
            <a:endParaRPr lang="en-US" dirty="0">
              <a:solidFill>
                <a:schemeClr val="accent6">
                  <a:lumMod val="50000"/>
                </a:schemeClr>
              </a:solidFill>
            </a:endParaRPr>
          </a:p>
        </p:txBody>
      </p:sp>
    </p:spTree>
    <p:extLst>
      <p:ext uri="{BB962C8B-B14F-4D97-AF65-F5344CB8AC3E}">
        <p14:creationId xmlns:p14="http://schemas.microsoft.com/office/powerpoint/2010/main" val="1850089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363370" cy="6858000"/>
          </a:xfrm>
          <a:prstGeom prst="rect">
            <a:avLst/>
          </a:prstGeom>
        </p:spPr>
      </p:pic>
      <p:sp>
        <p:nvSpPr>
          <p:cNvPr id="2" name="Title 1"/>
          <p:cNvSpPr>
            <a:spLocks noGrp="1"/>
          </p:cNvSpPr>
          <p:nvPr>
            <p:ph type="title"/>
          </p:nvPr>
        </p:nvSpPr>
        <p:spPr>
          <a:xfrm>
            <a:off x="3269674" y="1251814"/>
            <a:ext cx="4968586" cy="1325563"/>
          </a:xfrm>
        </p:spPr>
        <p:txBody>
          <a:bodyPr/>
          <a:lstStyle/>
          <a:p>
            <a:r>
              <a:rPr lang="en-GB" b="1" dirty="0">
                <a:solidFill>
                  <a:schemeClr val="bg1"/>
                </a:solidFill>
                <a:latin typeface="+mn-lt"/>
              </a:rPr>
              <a:t>THE OPPORTUNITY</a:t>
            </a:r>
          </a:p>
        </p:txBody>
      </p:sp>
      <p:sp>
        <p:nvSpPr>
          <p:cNvPr id="3" name="Content Placeholder 2"/>
          <p:cNvSpPr>
            <a:spLocks noGrp="1"/>
          </p:cNvSpPr>
          <p:nvPr>
            <p:ph idx="1"/>
          </p:nvPr>
        </p:nvSpPr>
        <p:spPr>
          <a:xfrm>
            <a:off x="628650" y="2462932"/>
            <a:ext cx="8515350" cy="4351338"/>
          </a:xfrm>
        </p:spPr>
        <p:txBody>
          <a:bodyPr/>
          <a:lstStyle/>
          <a:p>
            <a:pPr marL="171450" lvl="0" indent="-171450">
              <a:lnSpc>
                <a:spcPct val="100000"/>
              </a:lnSpc>
              <a:buFont typeface="Arial" charset="0"/>
              <a:buChar char="•"/>
            </a:pPr>
            <a:r>
              <a:rPr lang="en-GB" dirty="0"/>
              <a:t>In Women’s Ministries, we hold each woman in high esteem and seek to recognize and affirm her individual needs and gifts.</a:t>
            </a:r>
            <a:endParaRPr lang="en-US" dirty="0"/>
          </a:p>
          <a:p>
            <a:pPr marL="171450" lvl="0" indent="-171450">
              <a:lnSpc>
                <a:spcPct val="100000"/>
              </a:lnSpc>
              <a:buFont typeface="Arial" charset="0"/>
              <a:buChar char="•"/>
            </a:pPr>
            <a:r>
              <a:rPr lang="en-GB" dirty="0"/>
              <a:t>To be on the cutting edge, a leader must be involved in continuing education and training.</a:t>
            </a:r>
            <a:endParaRPr lang="en-US" dirty="0"/>
          </a:p>
          <a:p>
            <a:pPr marL="171450" lvl="0" indent="-171450">
              <a:lnSpc>
                <a:spcPct val="100000"/>
              </a:lnSpc>
              <a:buFont typeface="Arial" charset="0"/>
              <a:buChar char="•"/>
            </a:pPr>
            <a:r>
              <a:rPr lang="en-GB" dirty="0"/>
              <a:t>Our women must keep up-to-date on new leadership trends and new ways of ministering effectively to others in a way that is relevant to their specific circumstances.</a:t>
            </a:r>
            <a:endParaRPr lang="en-US" dirty="0"/>
          </a:p>
        </p:txBody>
      </p:sp>
    </p:spTree>
    <p:extLst>
      <p:ext uri="{BB962C8B-B14F-4D97-AF65-F5344CB8AC3E}">
        <p14:creationId xmlns:p14="http://schemas.microsoft.com/office/powerpoint/2010/main" val="1645838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363370" cy="6858000"/>
          </a:xfrm>
          <a:prstGeom prst="rect">
            <a:avLst/>
          </a:prstGeom>
        </p:spPr>
      </p:pic>
      <p:sp>
        <p:nvSpPr>
          <p:cNvPr id="2" name="Title 1"/>
          <p:cNvSpPr>
            <a:spLocks noGrp="1"/>
          </p:cNvSpPr>
          <p:nvPr>
            <p:ph type="title"/>
          </p:nvPr>
        </p:nvSpPr>
        <p:spPr>
          <a:xfrm>
            <a:off x="3158836" y="1224105"/>
            <a:ext cx="5079423" cy="1325563"/>
          </a:xfrm>
        </p:spPr>
        <p:txBody>
          <a:bodyPr/>
          <a:lstStyle/>
          <a:p>
            <a:r>
              <a:rPr lang="en-GB" b="1" dirty="0">
                <a:solidFill>
                  <a:schemeClr val="bg1"/>
                </a:solidFill>
                <a:latin typeface="+mn-lt"/>
              </a:rPr>
              <a:t>RESOURCES</a:t>
            </a:r>
          </a:p>
        </p:txBody>
      </p:sp>
      <p:sp>
        <p:nvSpPr>
          <p:cNvPr id="3" name="Content Placeholder 2"/>
          <p:cNvSpPr>
            <a:spLocks noGrp="1"/>
          </p:cNvSpPr>
          <p:nvPr>
            <p:ph idx="1"/>
          </p:nvPr>
        </p:nvSpPr>
        <p:spPr>
          <a:xfrm>
            <a:off x="573232" y="2767731"/>
            <a:ext cx="8099714" cy="2884922"/>
          </a:xfrm>
        </p:spPr>
        <p:txBody>
          <a:bodyPr/>
          <a:lstStyle/>
          <a:p>
            <a:pPr marL="0" indent="0" algn="ctr">
              <a:lnSpc>
                <a:spcPct val="100000"/>
              </a:lnSpc>
              <a:buNone/>
            </a:pPr>
            <a:r>
              <a:rPr lang="en-GB" i="1" dirty="0">
                <a:solidFill>
                  <a:schemeClr val="accent6">
                    <a:lumMod val="50000"/>
                  </a:schemeClr>
                </a:solidFill>
              </a:rPr>
              <a:t>Leadership Certification </a:t>
            </a:r>
            <a:r>
              <a:rPr lang="en-GB" dirty="0"/>
              <a:t>training is a comprehensive program developed by the General Conference Women’s Ministries department. It is designed to equip women for leadership positions in the church. The program has four levels and includes 64 seminars, </a:t>
            </a:r>
            <a:endParaRPr lang="en-US" dirty="0"/>
          </a:p>
        </p:txBody>
      </p:sp>
    </p:spTree>
    <p:extLst>
      <p:ext uri="{BB962C8B-B14F-4D97-AF65-F5344CB8AC3E}">
        <p14:creationId xmlns:p14="http://schemas.microsoft.com/office/powerpoint/2010/main" val="426563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GOD’S REQUEST</a:t>
            </a:r>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363370" cy="6858000"/>
          </a:xfrm>
          <a:prstGeom prst="rect">
            <a:avLst/>
          </a:prstGeom>
        </p:spPr>
      </p:pic>
      <p:sp>
        <p:nvSpPr>
          <p:cNvPr id="3" name="Content Placeholder 2"/>
          <p:cNvSpPr>
            <a:spLocks noGrp="1"/>
          </p:cNvSpPr>
          <p:nvPr>
            <p:ph idx="1"/>
          </p:nvPr>
        </p:nvSpPr>
        <p:spPr>
          <a:xfrm>
            <a:off x="628649" y="2684604"/>
            <a:ext cx="8127423" cy="3577651"/>
          </a:xfrm>
        </p:spPr>
        <p:txBody>
          <a:bodyPr/>
          <a:lstStyle/>
          <a:p>
            <a:pPr marL="0" indent="0" algn="ctr">
              <a:lnSpc>
                <a:spcPct val="100000"/>
              </a:lnSpc>
              <a:buNone/>
            </a:pPr>
            <a:r>
              <a:rPr lang="en-GB" dirty="0"/>
              <a:t>“Christ discerned the possibilities in every human being. He was not turned aside by an unpromising exterior or by </a:t>
            </a:r>
            <a:r>
              <a:rPr lang="en-GB" dirty="0" err="1"/>
              <a:t>unfavorable</a:t>
            </a:r>
            <a:r>
              <a:rPr lang="en-GB" dirty="0"/>
              <a:t> surroundings…. The same personal interest, the same attention to individual development, are needed in educational work today” </a:t>
            </a:r>
            <a:endParaRPr lang="en-GB" dirty="0" smtClean="0"/>
          </a:p>
          <a:p>
            <a:pPr marL="0" indent="0" algn="ctr">
              <a:lnSpc>
                <a:spcPct val="100000"/>
              </a:lnSpc>
              <a:buNone/>
            </a:pPr>
            <a:r>
              <a:rPr lang="en-GB" sz="2400" dirty="0" smtClean="0"/>
              <a:t>(</a:t>
            </a:r>
            <a:r>
              <a:rPr lang="en-GB" sz="2400" dirty="0"/>
              <a:t>E. G. White, Education,” p. 232).</a:t>
            </a:r>
            <a:endParaRPr lang="en-US" sz="2400" dirty="0"/>
          </a:p>
        </p:txBody>
      </p:sp>
    </p:spTree>
    <p:extLst>
      <p:ext uri="{BB962C8B-B14F-4D97-AF65-F5344CB8AC3E}">
        <p14:creationId xmlns:p14="http://schemas.microsoft.com/office/powerpoint/2010/main" val="12112606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OUR RESPONSE</a:t>
            </a:r>
          </a:p>
        </p:txBody>
      </p:sp>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08" y="-114374"/>
            <a:ext cx="9108687" cy="6972374"/>
          </a:xfrm>
          <a:prstGeom prst="rect">
            <a:avLst/>
          </a:prstGeom>
        </p:spPr>
      </p:pic>
      <p:sp>
        <p:nvSpPr>
          <p:cNvPr id="3" name="Content Placeholder 2"/>
          <p:cNvSpPr>
            <a:spLocks noGrp="1"/>
          </p:cNvSpPr>
          <p:nvPr>
            <p:ph idx="1"/>
          </p:nvPr>
        </p:nvSpPr>
        <p:spPr>
          <a:xfrm>
            <a:off x="628650" y="2767731"/>
            <a:ext cx="7886700" cy="2995760"/>
          </a:xfrm>
        </p:spPr>
        <p:txBody>
          <a:bodyPr/>
          <a:lstStyle/>
          <a:p>
            <a:pPr marL="0" indent="0" algn="ctr">
              <a:lnSpc>
                <a:spcPct val="100000"/>
              </a:lnSpc>
              <a:buNone/>
            </a:pPr>
            <a:r>
              <a:rPr lang="en-GB" i="1" dirty="0">
                <a:solidFill>
                  <a:schemeClr val="accent6">
                    <a:lumMod val="50000"/>
                  </a:schemeClr>
                </a:solidFill>
              </a:rPr>
              <a:t>“In the Lord's plan human beings have been made necessary to one another. In this work each one is connected with the other, and all are united with Christ. It is by unselfish service that we improve and increase our talent” </a:t>
            </a:r>
            <a:endParaRPr lang="en-GB" i="1" dirty="0" smtClean="0">
              <a:solidFill>
                <a:schemeClr val="accent6">
                  <a:lumMod val="50000"/>
                </a:schemeClr>
              </a:solidFill>
            </a:endParaRPr>
          </a:p>
          <a:p>
            <a:pPr marL="0" indent="0" algn="ctr">
              <a:lnSpc>
                <a:spcPct val="100000"/>
              </a:lnSpc>
              <a:buNone/>
            </a:pPr>
            <a:r>
              <a:rPr lang="en-GB" sz="2400" dirty="0" smtClean="0"/>
              <a:t>(</a:t>
            </a:r>
            <a:r>
              <a:rPr lang="en-GB" sz="2400" dirty="0"/>
              <a:t>E. G. White, </a:t>
            </a:r>
            <a:r>
              <a:rPr lang="en-GB" sz="2400" i="1" dirty="0"/>
              <a:t>Mind, Character, and Personality, </a:t>
            </a:r>
            <a:r>
              <a:rPr lang="en-GB" sz="2400" dirty="0"/>
              <a:t>Vol. 2, p. 431).</a:t>
            </a:r>
            <a:endParaRPr lang="en-US" sz="2400" dirty="0"/>
          </a:p>
        </p:txBody>
      </p:sp>
    </p:spTree>
    <p:extLst>
      <p:ext uri="{BB962C8B-B14F-4D97-AF65-F5344CB8AC3E}">
        <p14:creationId xmlns:p14="http://schemas.microsoft.com/office/powerpoint/2010/main" val="1422164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08" y="-114374"/>
            <a:ext cx="9108687" cy="6972374"/>
          </a:xfrm>
          <a:prstGeom prst="rect">
            <a:avLst/>
          </a:prstGeom>
        </p:spPr>
      </p:pic>
      <p:sp>
        <p:nvSpPr>
          <p:cNvPr id="2" name="Title 1"/>
          <p:cNvSpPr>
            <a:spLocks noGrp="1"/>
          </p:cNvSpPr>
          <p:nvPr>
            <p:ph type="title"/>
          </p:nvPr>
        </p:nvSpPr>
        <p:spPr>
          <a:xfrm>
            <a:off x="379269" y="1140978"/>
            <a:ext cx="6492585" cy="1325563"/>
          </a:xfrm>
        </p:spPr>
        <p:txBody>
          <a:bodyPr>
            <a:normAutofit/>
          </a:bodyPr>
          <a:lstStyle/>
          <a:p>
            <a:r>
              <a:rPr lang="en-GB" sz="4000" b="1" dirty="0">
                <a:solidFill>
                  <a:schemeClr val="bg1"/>
                </a:solidFill>
                <a:latin typeface="+mn-lt"/>
              </a:rPr>
              <a:t>PRAYER OF COMMITMENT</a:t>
            </a:r>
          </a:p>
        </p:txBody>
      </p:sp>
      <p:sp>
        <p:nvSpPr>
          <p:cNvPr id="3" name="Content Placeholder 2"/>
          <p:cNvSpPr>
            <a:spLocks noGrp="1"/>
          </p:cNvSpPr>
          <p:nvPr>
            <p:ph idx="1"/>
          </p:nvPr>
        </p:nvSpPr>
        <p:spPr>
          <a:xfrm>
            <a:off x="517813" y="2850858"/>
            <a:ext cx="8182841" cy="2635539"/>
          </a:xfrm>
        </p:spPr>
        <p:txBody>
          <a:bodyPr>
            <a:noAutofit/>
          </a:bodyPr>
          <a:lstStyle/>
          <a:p>
            <a:pPr marL="0" indent="0" algn="ctr">
              <a:lnSpc>
                <a:spcPct val="100000"/>
              </a:lnSpc>
              <a:buNone/>
            </a:pPr>
            <a:r>
              <a:rPr lang="en-GB" dirty="0"/>
              <a:t>Dear God, Thank You for being our source of learning. Grant us knowledge, wisdom, and understanding that we will be effective in our communication and outreach to others. May we be constantly learning. May we share our skills and knowledge to serve You better. Amen</a:t>
            </a:r>
            <a:endParaRPr lang="en-US" dirty="0"/>
          </a:p>
        </p:txBody>
      </p:sp>
    </p:spTree>
    <p:extLst>
      <p:ext uri="{BB962C8B-B14F-4D97-AF65-F5344CB8AC3E}">
        <p14:creationId xmlns:p14="http://schemas.microsoft.com/office/powerpoint/2010/main" val="469439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6908" y="-114374"/>
            <a:ext cx="9108687" cy="6972374"/>
          </a:xfrm>
          <a:prstGeom prst="rect">
            <a:avLst/>
          </a:prstGeom>
        </p:spPr>
      </p:pic>
      <p:sp>
        <p:nvSpPr>
          <p:cNvPr id="2" name="Title 1"/>
          <p:cNvSpPr>
            <a:spLocks noGrp="1"/>
          </p:cNvSpPr>
          <p:nvPr>
            <p:ph type="title"/>
          </p:nvPr>
        </p:nvSpPr>
        <p:spPr>
          <a:xfrm>
            <a:off x="628650" y="1168687"/>
            <a:ext cx="7886700" cy="1325563"/>
          </a:xfrm>
        </p:spPr>
        <p:txBody>
          <a:bodyPr/>
          <a:lstStyle/>
          <a:p>
            <a:r>
              <a:rPr lang="en-GB" b="1" dirty="0">
                <a:solidFill>
                  <a:schemeClr val="bg1"/>
                </a:solidFill>
                <a:latin typeface="+mn-lt"/>
              </a:rPr>
              <a:t>HOW TO BEGIN</a:t>
            </a:r>
          </a:p>
        </p:txBody>
      </p:sp>
      <p:sp>
        <p:nvSpPr>
          <p:cNvPr id="3" name="Content Placeholder 2"/>
          <p:cNvSpPr>
            <a:spLocks noGrp="1"/>
          </p:cNvSpPr>
          <p:nvPr>
            <p:ph idx="1"/>
          </p:nvPr>
        </p:nvSpPr>
        <p:spPr>
          <a:xfrm>
            <a:off x="628650" y="2296678"/>
            <a:ext cx="7886700" cy="4351338"/>
          </a:xfrm>
        </p:spPr>
        <p:txBody>
          <a:bodyPr/>
          <a:lstStyle/>
          <a:p>
            <a:pPr marL="171450" lvl="0" indent="-171450">
              <a:lnSpc>
                <a:spcPct val="100000"/>
              </a:lnSpc>
              <a:buFont typeface="Arial" charset="0"/>
              <a:buChar char="•"/>
            </a:pPr>
            <a:r>
              <a:rPr lang="en-GB" dirty="0"/>
              <a:t>Access training programs or other teaching courses.</a:t>
            </a:r>
            <a:endParaRPr lang="en-US" dirty="0"/>
          </a:p>
          <a:p>
            <a:pPr marL="171450" lvl="0" indent="-171450">
              <a:lnSpc>
                <a:spcPct val="100000"/>
              </a:lnSpc>
              <a:buFont typeface="Arial" charset="0"/>
              <a:buChar char="•"/>
            </a:pPr>
            <a:r>
              <a:rPr lang="en-GB" dirty="0"/>
              <a:t>Access mentorship seminars.</a:t>
            </a:r>
            <a:endParaRPr lang="en-US" dirty="0"/>
          </a:p>
          <a:p>
            <a:pPr marL="171450" lvl="0" indent="-171450">
              <a:lnSpc>
                <a:spcPct val="100000"/>
              </a:lnSpc>
              <a:buFont typeface="Arial" charset="0"/>
              <a:buChar char="•"/>
            </a:pPr>
            <a:r>
              <a:rPr lang="en-GB" dirty="0"/>
              <a:t>Advocate for equal education.</a:t>
            </a:r>
            <a:endParaRPr lang="en-US" dirty="0"/>
          </a:p>
          <a:p>
            <a:pPr marL="171450" lvl="0" indent="-171450">
              <a:lnSpc>
                <a:spcPct val="100000"/>
              </a:lnSpc>
              <a:buFont typeface="Arial" charset="0"/>
              <a:buChar char="•"/>
            </a:pPr>
            <a:r>
              <a:rPr lang="en-GB" dirty="0"/>
              <a:t>Conduct research to determine the major needs of women in your community in relation to training and leadership opportunities.</a:t>
            </a:r>
            <a:endParaRPr lang="en-US" dirty="0"/>
          </a:p>
          <a:p>
            <a:pPr marL="171450" lvl="0" indent="-171450">
              <a:lnSpc>
                <a:spcPct val="100000"/>
              </a:lnSpc>
              <a:buFont typeface="Arial" charset="0"/>
              <a:buChar char="•"/>
            </a:pPr>
            <a:r>
              <a:rPr lang="en-GB" dirty="0"/>
              <a:t>Consult with local training organizations who may be able to offer advice and assistance.</a:t>
            </a:r>
            <a:endParaRPr lang="en-US" dirty="0"/>
          </a:p>
        </p:txBody>
      </p:sp>
    </p:spTree>
    <p:extLst>
      <p:ext uri="{BB962C8B-B14F-4D97-AF65-F5344CB8AC3E}">
        <p14:creationId xmlns:p14="http://schemas.microsoft.com/office/powerpoint/2010/main" val="156601112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TotalTime>
  <Words>1436</Words>
  <Application>Microsoft Macintosh PowerPoint</Application>
  <PresentationFormat>On-screen Show (4:3)</PresentationFormat>
  <Paragraphs>122</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Calibri Light</vt:lpstr>
      <vt:lpstr>Arial</vt:lpstr>
      <vt:lpstr>Office Theme</vt:lpstr>
      <vt:lpstr>LACK OF TRAINING,  MENTORING,  AND LEADERSHIP OPPORTUNITIES</vt:lpstr>
      <vt:lpstr>THE CHALLENGE</vt:lpstr>
      <vt:lpstr>BARRIERS</vt:lpstr>
      <vt:lpstr>THE OPPORTUNITY</vt:lpstr>
      <vt:lpstr>RESOURCES</vt:lpstr>
      <vt:lpstr>GOD’S REQUEST</vt:lpstr>
      <vt:lpstr>OUR RESPONSE</vt:lpstr>
      <vt:lpstr>PRAYER OF COMMITMENT</vt:lpstr>
      <vt:lpstr>HOW TO BEGIN</vt:lpstr>
      <vt:lpstr>MINISTRY POSSIBILITIES</vt:lpstr>
      <vt:lpstr>THE BENEFITS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LACK OF TRAINING,  MENTORING,  AND LEADERSHIP OPPORTUNITIES</dc:title>
  <dc:creator>Arrais, Raquel</dc:creator>
  <cp:lastModifiedBy>Arrais, Raquel</cp:lastModifiedBy>
  <cp:revision>4</cp:revision>
  <dcterms:created xsi:type="dcterms:W3CDTF">2016-03-03T16:41:10Z</dcterms:created>
  <dcterms:modified xsi:type="dcterms:W3CDTF">2016-03-03T19:17:17Z</dcterms:modified>
</cp:coreProperties>
</file>